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3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02" r:id="rId12"/>
    <p:sldId id="368" r:id="rId13"/>
    <p:sldId id="395" r:id="rId14"/>
    <p:sldId id="369" r:id="rId15"/>
    <p:sldId id="403" r:id="rId16"/>
    <p:sldId id="370" r:id="rId17"/>
    <p:sldId id="371" r:id="rId18"/>
    <p:sldId id="404" r:id="rId19"/>
    <p:sldId id="405" r:id="rId20"/>
    <p:sldId id="406" r:id="rId21"/>
    <p:sldId id="372" r:id="rId22"/>
    <p:sldId id="407" r:id="rId23"/>
    <p:sldId id="408" r:id="rId24"/>
    <p:sldId id="374" r:id="rId25"/>
    <p:sldId id="376" r:id="rId26"/>
    <p:sldId id="375" r:id="rId27"/>
    <p:sldId id="409" r:id="rId28"/>
    <p:sldId id="377" r:id="rId29"/>
    <p:sldId id="410" r:id="rId30"/>
    <p:sldId id="379" r:id="rId31"/>
    <p:sldId id="380" r:id="rId32"/>
    <p:sldId id="411" r:id="rId33"/>
    <p:sldId id="381" r:id="rId34"/>
    <p:sldId id="396" r:id="rId35"/>
    <p:sldId id="397" r:id="rId36"/>
    <p:sldId id="382" r:id="rId37"/>
    <p:sldId id="383" r:id="rId38"/>
    <p:sldId id="413" r:id="rId39"/>
    <p:sldId id="414" r:id="rId40"/>
    <p:sldId id="415" r:id="rId41"/>
    <p:sldId id="412" r:id="rId42"/>
    <p:sldId id="341" r:id="rId43"/>
    <p:sldId id="384" r:id="rId44"/>
    <p:sldId id="385" r:id="rId45"/>
    <p:sldId id="386" r:id="rId46"/>
    <p:sldId id="342" r:id="rId47"/>
    <p:sldId id="387" r:id="rId48"/>
    <p:sldId id="398" r:id="rId49"/>
    <p:sldId id="344" r:id="rId50"/>
    <p:sldId id="390" r:id="rId51"/>
    <p:sldId id="34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0" d="100"/>
          <a:sy n="110" d="100"/>
        </p:scale>
        <p:origin x="207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</a:p>
          <a:p>
            <a:r>
              <a:rPr lang="en-US" altLang="ko-KR" sz="700" dirty="0"/>
              <a:t>&lt;html&gt;</a:t>
            </a:r>
          </a:p>
          <a:p>
            <a:r>
              <a:rPr lang="en-US" altLang="ko-KR" sz="700" dirty="0"/>
              <a:t>&lt;head&gt;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/>
              <a:t>&lt;/head&gt;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/>
              <a:t>"</a:t>
            </a:r>
            <a:r>
              <a:rPr lang="it-IT" altLang="ko-KR" sz="700" dirty="0"/>
              <a:t>&gt;Elvis Home Graceland&lt;/a&gt;&lt;/li&gt;</a:t>
            </a:r>
          </a:p>
          <a:p>
            <a:r>
              <a:rPr lang="it-IT" altLang="ko-KR" sz="700" dirty="0"/>
              <a:t>          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2. HTML5 </a:t>
            </a:r>
            <a:r>
              <a:rPr lang="ko-KR" altLang="en-US" sz="1200" dirty="0" err="1"/>
              <a:t>시맨틱</a:t>
            </a:r>
            <a:r>
              <a:rPr lang="en-US" altLang="ko-KR" sz="1200" dirty="0"/>
              <a:t> </a:t>
            </a:r>
            <a:r>
              <a:rPr lang="ko-KR" altLang="en-US" sz="1200" dirty="0"/>
              <a:t>태그로 작성</a:t>
            </a:r>
            <a:endParaRPr lang="en-US" altLang="ko-KR" sz="1200" dirty="0"/>
          </a:p>
          <a:p>
            <a:r>
              <a:rPr lang="ko-KR" altLang="en-US" sz="1200" dirty="0"/>
              <a:t>   바람직한 웹 페이지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&lt;title&gt;Elvis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/>
              <a:t>&lt;div&gt;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id="header"&gt;</a:t>
            </a:r>
          </a:p>
          <a:p>
            <a:pPr defTabSz="180000"/>
            <a:r>
              <a:rPr lang="pt-BR" altLang="ko-KR" sz="700" b="1" dirty="0"/>
              <a:t>		&lt;h1&gt;&lt;a href="https://www.facebook.com/elvis"&gt;Elvis Presley&lt;/a&gt;&lt;/h1&gt;</a:t>
            </a:r>
          </a:p>
          <a:p>
            <a:pPr defTabSz="180000"/>
            <a:r>
              <a:rPr lang="en-US" altLang="ko-KR" sz="700" b="1" dirty="0"/>
              <a:t>	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id="container"&gt;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&lt;div&gt;               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id="post-1"&gt;</a:t>
            </a:r>
          </a:p>
          <a:p>
            <a:pPr defTabSz="180000"/>
            <a:r>
              <a:rPr lang="pt-BR" altLang="ko-KR" sz="700" dirty="0"/>
              <a:t>				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/>
              <a:t>						Who 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/>
              <a:t>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/>
              <a:t>					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&lt;div id="post-2"&gt;</a:t>
            </a:r>
          </a:p>
          <a:p>
            <a:pPr defTabSz="180000"/>
            <a:r>
              <a:rPr lang="pt-BR" altLang="ko-KR" sz="700" dirty="0"/>
              <a:t>				&lt;h2&gt;&lt;a href="http://www.biography.com/people/elvis-presley-9446466"&gt;</a:t>
            </a:r>
          </a:p>
          <a:p>
            <a:pPr defTabSz="180000"/>
            <a:r>
              <a:rPr lang="en-US" altLang="ko-KR" sz="700" dirty="0"/>
              <a:t>						His 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/>
              <a:t>				&lt;div class="entry"&gt;</a:t>
            </a:r>
          </a:p>
          <a:p>
            <a:pPr defTabSz="180000"/>
            <a:r>
              <a:rPr lang="en-US" altLang="ko-KR" sz="700" dirty="0"/>
              <a:t>					&lt;p&gt;Presley received his first guitar as a gift</a:t>
            </a:r>
          </a:p>
          <a:p>
            <a:pPr defTabSz="180000"/>
            <a:r>
              <a:rPr lang="en-US" altLang="ko-KR" sz="700" dirty="0"/>
              <a:t>					from his mother on his 11th birthday in 1946</a:t>
            </a:r>
          </a:p>
          <a:p>
            <a:pPr defTabSz="180000"/>
            <a:r>
              <a:rPr lang="en-US" altLang="ko-KR" sz="700" dirty="0"/>
              <a:t>					and had his first taste of musical success</a:t>
            </a:r>
          </a:p>
          <a:p>
            <a:pPr defTabSz="180000"/>
            <a:r>
              <a:rPr lang="en-US" altLang="ko-KR" sz="700" dirty="0"/>
              <a:t>					a few years later when he won a talent show</a:t>
            </a:r>
          </a:p>
          <a:p>
            <a:pPr defTabSz="180000"/>
            <a:r>
              <a:rPr lang="en-US" altLang="ko-KR" sz="700" dirty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/>
              <a:t>				&lt;/div&gt;</a:t>
            </a:r>
          </a:p>
          <a:p>
            <a:pPr defTabSz="180000"/>
            <a:r>
              <a:rPr lang="en-US" altLang="ko-KR" sz="700" dirty="0"/>
              <a:t>	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		&lt;div&gt;</a:t>
            </a:r>
          </a:p>
          <a:p>
            <a:pPr defTabSz="180000"/>
            <a:r>
              <a:rPr lang="en-US" altLang="ko-KR" sz="700" dirty="0"/>
              <a:t>			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id="navigation"&gt;</a:t>
            </a:r>
          </a:p>
          <a:p>
            <a:pPr defTabSz="180000"/>
            <a:r>
              <a:rPr lang="en-US" altLang="ko-KR" sz="700" dirty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&lt;li&gt;&lt;h2&gt;Archives&lt;/h2&gt;</a:t>
            </a:r>
          </a:p>
          <a:p>
            <a:pPr defTabSz="180000"/>
            <a:r>
              <a:rPr lang="en-US" altLang="ko-KR" sz="700" dirty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		&lt;li&gt;&lt;a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="http://www.elvisthemusic.com/"&gt;Elvis The Music&lt;/a&gt;&lt;/li&gt;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http://www.graceland.com/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/>
              <a:t>&gt;Elvis Home Graceland&lt;/a&gt;&lt;/li&gt;</a:t>
            </a:r>
          </a:p>
          <a:p>
            <a:pPr defTabSz="180000"/>
            <a:r>
              <a:rPr lang="it-IT" altLang="ko-KR" sz="700" dirty="0"/>
              <a:t>					&lt;li&gt;&lt;a href=</a:t>
            </a:r>
            <a:r>
              <a:rPr lang="en-US" altLang="ko-KR" sz="700" dirty="0"/>
              <a:t>"</a:t>
            </a:r>
            <a:r>
              <a:rPr lang="it-IT" altLang="ko-KR" sz="700" dirty="0"/>
              <a:t>http://www.last.fm/music/Elvis+Presley</a:t>
            </a:r>
            <a:r>
              <a:rPr lang="en-US" altLang="ko-KR" sz="700" dirty="0"/>
              <a:t>"</a:t>
            </a:r>
            <a:r>
              <a:rPr lang="it-IT" altLang="ko-KR" sz="700" dirty="0"/>
              <a:t>&gt;Free Listening, Video&lt;/a&gt;&lt;/li&gt;</a:t>
            </a:r>
          </a:p>
          <a:p>
            <a:pPr defTabSz="180000"/>
            <a:r>
              <a:rPr lang="en-US" altLang="ko-KR" sz="700" dirty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		&lt;/li&gt;</a:t>
            </a:r>
          </a:p>
          <a:p>
            <a:pPr defTabSz="180000"/>
            <a:r>
              <a:rPr lang="en-US" altLang="ko-KR" sz="700" dirty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&lt;div id="footer"&gt;</a:t>
            </a:r>
          </a:p>
          <a:p>
            <a:pPr defTabSz="180000"/>
            <a:r>
              <a:rPr lang="en-US" altLang="ko-KR" sz="700" dirty="0"/>
              <a:t>		&lt;p&gt;Copyright 2015 Elvis&lt;/p&gt;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b="1" dirty="0"/>
              <a:t>&lt;/div&gt;</a:t>
            </a:r>
            <a:r>
              <a:rPr lang="ko-KR" altLang="en-US" sz="700" b="1" dirty="0"/>
              <a:t> </a:t>
            </a:r>
          </a:p>
          <a:p>
            <a:pPr defTabSz="180000"/>
            <a:r>
              <a:rPr lang="en-US" altLang="ko-KR" sz="700" dirty="0"/>
              <a:t>&lt;/body&gt;</a:t>
            </a:r>
          </a:p>
          <a:p>
            <a:pPr defTabSz="180000"/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1.</a:t>
            </a:r>
            <a:r>
              <a:rPr lang="ko-KR" altLang="en-US" sz="1200" dirty="0"/>
              <a:t>기존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태그로 작성</a:t>
            </a:r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1"/>
            <a:r>
              <a:rPr lang="en-US" altLang="ko-KR" dirty="0"/>
              <a:t>&lt;figure&gt;</a:t>
            </a:r>
          </a:p>
          <a:p>
            <a:pPr lvl="2"/>
            <a:r>
              <a:rPr lang="ko-KR" altLang="en-US" dirty="0"/>
              <a:t>책이나 보고서 등 본문에 삽입하는 사진</a:t>
            </a:r>
            <a:r>
              <a:rPr lang="en-US" altLang="ko-KR" dirty="0"/>
              <a:t>, </a:t>
            </a:r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삽화</a:t>
            </a:r>
            <a:r>
              <a:rPr lang="en-US" altLang="ko-KR" dirty="0"/>
              <a:t>, </a:t>
            </a:r>
            <a:r>
              <a:rPr lang="ko-KR" altLang="en-US" dirty="0"/>
              <a:t>소스 코드 등을 통상적으로 ‘그림</a:t>
            </a:r>
            <a:r>
              <a:rPr lang="en-US" altLang="ko-KR" dirty="0"/>
              <a:t>’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lvl="1"/>
            <a:r>
              <a:rPr lang="en-US" altLang="ko-KR" dirty="0"/>
              <a:t>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</a:p>
          <a:p>
            <a:pPr lvl="2"/>
            <a:r>
              <a:rPr lang="en-US" altLang="ko-KR" dirty="0"/>
              <a:t>&lt;details&gt;</a:t>
            </a:r>
            <a:r>
              <a:rPr lang="ko-KR" altLang="en-US" dirty="0"/>
              <a:t>는 상세 정보를 담는 </a:t>
            </a:r>
            <a:r>
              <a:rPr lang="ko-KR" altLang="en-US" dirty="0" err="1"/>
              <a:t>시맨틱</a:t>
            </a:r>
            <a:r>
              <a:rPr lang="ko-KR" altLang="en-US" dirty="0"/>
              <a:t> 블록 태그</a:t>
            </a:r>
            <a:endParaRPr lang="en-US" altLang="ko-KR" dirty="0"/>
          </a:p>
          <a:p>
            <a:pPr lvl="2"/>
            <a:r>
              <a:rPr lang="en-US" altLang="ko-KR" dirty="0"/>
              <a:t>&lt;summary&gt; </a:t>
            </a:r>
            <a:r>
              <a:rPr lang="ko-KR" altLang="en-US" dirty="0"/>
              <a:t>태그는 </a:t>
            </a:r>
            <a:r>
              <a:rPr lang="en-US" altLang="ko-KR" dirty="0"/>
              <a:t>&lt;details&gt;</a:t>
            </a:r>
            <a:r>
              <a:rPr lang="ko-KR" altLang="en-US" dirty="0"/>
              <a:t>로 구성되는 블록의 제목 표현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&lt;mark&gt;</a:t>
            </a:r>
          </a:p>
          <a:p>
            <a:pPr lvl="2"/>
            <a:r>
              <a:rPr lang="ko-KR" altLang="en-US" dirty="0"/>
              <a:t>중요한 텍스트임을 표시</a:t>
            </a:r>
          </a:p>
          <a:p>
            <a:pPr lvl="1"/>
            <a:r>
              <a:rPr lang="en-US" altLang="ko-KR" dirty="0"/>
              <a:t>&lt;time&gt;</a:t>
            </a:r>
          </a:p>
          <a:p>
            <a:pPr lvl="2"/>
            <a:r>
              <a:rPr lang="ko-KR" altLang="en-US" dirty="0"/>
              <a:t>텍스트의 내용이 시간임을 표시</a:t>
            </a:r>
          </a:p>
          <a:p>
            <a:pPr lvl="1"/>
            <a:r>
              <a:rPr lang="en-US" altLang="ko-KR" dirty="0"/>
              <a:t>&lt;meter&gt;</a:t>
            </a:r>
          </a:p>
          <a:p>
            <a:pPr lvl="2"/>
            <a:r>
              <a:rPr lang="ko-KR" altLang="en-US" dirty="0"/>
              <a:t>주어진 범위나 </a:t>
            </a:r>
            <a:r>
              <a:rPr lang="en-US" altLang="ko-KR" dirty="0"/>
              <a:t>%</a:t>
            </a:r>
            <a:r>
              <a:rPr lang="ko-KR" altLang="en-US" dirty="0"/>
              <a:t>의 데이터 량 표시</a:t>
            </a:r>
          </a:p>
          <a:p>
            <a:pPr lvl="1"/>
            <a:r>
              <a:rPr lang="en-US" altLang="ko-KR" dirty="0"/>
              <a:t>&lt;progress&gt;</a:t>
            </a:r>
          </a:p>
          <a:p>
            <a:pPr lvl="2"/>
            <a:r>
              <a:rPr lang="ko-KR" altLang="en-US" dirty="0"/>
              <a:t>작업의 진행 정도 표시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0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="media/alert.png"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/>
              <a:t>&lt;/figure&gt;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&lt;code&gt;function 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}&lt;/code&gt;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>
                <a:solidFill>
                  <a:schemeClr val="tx1"/>
                </a:solidFill>
              </a:rPr>
              <a:t>&lt;/small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="media/alert.png"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&lt;summary&gt;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&amp;amp; 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핸들을 클릭하면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보거나 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난이도 </a:t>
            </a:r>
            <a:r>
              <a:rPr lang="en-US" altLang="ko-KR" sz="1200" b="1" dirty="0"/>
              <a:t>&lt;meter value="0.8"&gt;80%&lt;/meter&gt;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/>
              <a:t>업로딩</a:t>
            </a:r>
            <a:r>
              <a:rPr lang="en-US" altLang="ko-KR" sz="1200" dirty="0"/>
              <a:t>(20%)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chemeClr val="tx1"/>
                  </a:solidFill>
                </a:rPr>
                <a:t>&lt;mark&gt;</a:t>
              </a: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chemeClr val="tx1"/>
                  </a:solidFill>
                </a:rPr>
                <a:t>&lt;time&gt;</a:t>
              </a: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chemeClr val="tx1"/>
                  </a:solidFill>
                </a:rPr>
                <a:t>&lt;meter&gt;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>
                  <a:solidFill>
                    <a:schemeClr val="tx1"/>
                  </a:solidFill>
                </a:rPr>
                <a:t>&lt;progress&gt;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크롬에서는 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HTML5</a:t>
            </a:r>
            <a:r>
              <a:rPr lang="ko-KR" altLang="en-US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바람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폼</a:t>
            </a:r>
            <a:endParaRPr lang="en-US" altLang="ko-KR" dirty="0"/>
          </a:p>
          <a:p>
            <a:pPr lvl="1"/>
            <a:r>
              <a:rPr lang="ko-KR" altLang="en-US" dirty="0"/>
              <a:t>웹 페이지에서 사용자 입력을 받는 폼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/>
              <a:t>폼 요소</a:t>
            </a:r>
            <a:endParaRPr lang="en-US" altLang="ko-KR" dirty="0"/>
          </a:p>
          <a:p>
            <a:pPr lvl="1"/>
            <a:r>
              <a:rPr lang="ko-KR" altLang="en-US" dirty="0"/>
              <a:t>폼을 만드는 다양한 태그</a:t>
            </a:r>
            <a:endParaRPr lang="en-US" altLang="ko-KR" dirty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/>
              <a:t>				 &lt;input type="submit" 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폼 태그</a:t>
            </a:r>
            <a:r>
              <a:rPr lang="en-US" altLang="ko-KR" dirty="0"/>
              <a:t> &lt;form&gt; </a:t>
            </a:r>
            <a:r>
              <a:rPr lang="ko-KR" altLang="en-US" dirty="0"/>
              <a:t>태그로 둘러싸는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폼의 이름 지정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ko-KR" altLang="en-US" dirty="0"/>
              <a:t>폼 데이터를 처리할 웹 서버 응용프로그램의 이름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버튼이 눌리면 브라우저는 </a:t>
            </a:r>
            <a:r>
              <a:rPr lang="en-US" altLang="ko-KR" dirty="0"/>
              <a:t>action</a:t>
            </a:r>
            <a:r>
              <a:rPr lang="ko-KR" altLang="en-US" dirty="0"/>
              <a:t>에 지정된 웹 서버 응용프로그램 실행 요청</a:t>
            </a:r>
            <a:endParaRPr lang="en-US" altLang="ko-KR" dirty="0"/>
          </a:p>
          <a:p>
            <a:pPr lvl="2"/>
            <a:r>
              <a:rPr lang="ko-KR" altLang="en-US" dirty="0"/>
              <a:t>웹 서버 응용프로그램은 </a:t>
            </a:r>
            <a:r>
              <a:rPr lang="en-US" altLang="ko-KR" dirty="0"/>
              <a:t>Java, JSP, PHP, C/C++ </a:t>
            </a:r>
            <a:r>
              <a:rPr lang="ko-KR" altLang="en-US" dirty="0"/>
              <a:t>등 다양한 언어로 작성</a:t>
            </a:r>
          </a:p>
          <a:p>
            <a:pPr lvl="1"/>
            <a:r>
              <a:rPr lang="en-US" altLang="ko-KR" dirty="0"/>
              <a:t>method </a:t>
            </a:r>
            <a:r>
              <a:rPr lang="ko-KR" altLang="en-US" dirty="0"/>
              <a:t>속성</a:t>
            </a:r>
          </a:p>
          <a:p>
            <a:pPr lvl="2"/>
            <a:r>
              <a:rPr lang="ko-KR" altLang="en-US" dirty="0"/>
              <a:t>폼 데이터를 웹 서버로 전송하는 형식</a:t>
            </a:r>
            <a:endParaRPr lang="en-US" altLang="ko-KR" dirty="0"/>
          </a:p>
          <a:p>
            <a:pPr lvl="2"/>
            <a:r>
              <a:rPr lang="ko-KR" altLang="en-US" dirty="0"/>
              <a:t>대표적인 전송 방식 </a:t>
            </a:r>
            <a:r>
              <a:rPr lang="en-US" altLang="ko-KR" dirty="0"/>
              <a:t>: GET, POST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&lt;form&gt;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70885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HTML5</a:t>
            </a:r>
            <a:r>
              <a:rPr lang="ko-KR" altLang="en-US" dirty="0"/>
              <a:t>의 문서 구조화의 목적과 </a:t>
            </a:r>
            <a:r>
              <a:rPr lang="ko-KR" altLang="en-US" dirty="0" err="1"/>
              <a:t>시맨틱</a:t>
            </a:r>
            <a:r>
              <a:rPr lang="ko-KR" altLang="en-US" dirty="0"/>
              <a:t> 태그에 대해 이해한다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구조화된 웹 페이지를 만들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웹 폼의 목적을 이해한다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웹 폼의 각 요소를 활용하여 사용자로부터 입력 받는 웹 페이지를 작성할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사례로 폼 전송 과정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사이트에 접속한다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 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참고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서버 응용프로그램에 보낼 폼 데이터를 만든다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https://search.naver.com/</a:t>
            </a:r>
            <a:r>
              <a:rPr lang="en-US" altLang="ko-KR" sz="1200" b="1" dirty="0" err="1"/>
              <a:t>search.naver</a:t>
            </a:r>
            <a:r>
              <a:rPr lang="en-US" altLang="ko-KR" sz="1200" b="1" dirty="0"/>
              <a:t>?... query=Elvis ...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접속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종류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&lt;input type="text"&gt;</a:t>
            </a:r>
          </a:p>
          <a:p>
            <a:pPr lvl="1"/>
            <a:r>
              <a:rPr lang="ko-KR" altLang="en-US" dirty="0"/>
              <a:t>한 줄 짜리 입력 창</a:t>
            </a:r>
            <a:endParaRPr lang="en-US" altLang="ko-KR" dirty="0"/>
          </a:p>
          <a:p>
            <a:r>
              <a:rPr lang="en-US" altLang="ko-KR" dirty="0"/>
              <a:t>&lt;input type="password"&gt;</a:t>
            </a:r>
          </a:p>
          <a:p>
            <a:pPr lvl="1"/>
            <a:r>
              <a:rPr lang="ko-KR" altLang="en-US" dirty="0"/>
              <a:t>암호 입력 창</a:t>
            </a:r>
            <a:endParaRPr lang="en-US" altLang="ko-KR" dirty="0"/>
          </a:p>
          <a:p>
            <a:pPr lvl="2"/>
            <a:r>
              <a:rPr lang="ko-KR" altLang="en-US" dirty="0"/>
              <a:t>사용자 입력 문자 대신 </a:t>
            </a:r>
            <a:r>
              <a:rPr lang="en-US" altLang="ko-KR" dirty="0"/>
              <a:t>'*' </a:t>
            </a:r>
            <a:r>
              <a:rPr lang="ko-KR" altLang="en-US" dirty="0"/>
              <a:t>등 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/>
              <a:t>   다른 글자로 출력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textarea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여러 줄 입력 창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&lt;form&gt;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이름 </a:t>
            </a:r>
            <a:r>
              <a:rPr lang="en-US" altLang="ko-KR" sz="1400" b="1" dirty="0"/>
              <a:t>: &lt;input type="text" value=""&gt;&lt;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ko-KR" altLang="en-US" sz="1400" b="1" dirty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rows="5"&gt;</a:t>
            </a:r>
          </a:p>
          <a:p>
            <a:pPr defTabSz="180000"/>
            <a:r>
              <a:rPr lang="en-US" altLang="ko-KR" sz="1400" b="1" dirty="0"/>
              <a:t>							</a:t>
            </a:r>
            <a:r>
              <a:rPr lang="ko-KR" altLang="en-US" sz="1400" b="1" dirty="0"/>
              <a:t>이곳에 자기소개서 작성</a:t>
            </a:r>
            <a:endParaRPr lang="en-US" altLang="ko-KR" sz="1400" b="1" dirty="0"/>
          </a:p>
          <a:p>
            <a:pPr defTabSz="180000"/>
            <a:r>
              <a:rPr lang="en-US" altLang="ko-KR" sz="1400" b="1" dirty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목록 리스트를 작성하는 태그</a:t>
            </a:r>
            <a:endParaRPr lang="en-US" altLang="ko-KR" dirty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/>
              <a:t>&lt;input type=“text”&gt;</a:t>
            </a:r>
            <a:r>
              <a:rPr lang="ko-KR" altLang="en-US" dirty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/>
              <a:t>나라 </a:t>
            </a:r>
            <a:r>
              <a:rPr lang="en-US" altLang="ko-KR" sz="1400" dirty="0"/>
              <a:t>: &lt;input type="text" </a:t>
            </a:r>
            <a:r>
              <a:rPr lang="en-US" altLang="ko-KR" sz="1400" b="1" dirty="0"/>
              <a:t>list="countries"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/>
              <a:t>드롭다운</a:t>
            </a:r>
            <a:r>
              <a:rPr lang="ko-KR" altLang="en-US" sz="1000" dirty="0"/>
              <a:t> 리스트</a:t>
            </a:r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&lt;option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입력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바다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/>
              <a:t>&lt;input type=“</a:t>
            </a:r>
            <a:r>
              <a:rPr lang="en-US" altLang="ko-KR" sz="2000" dirty="0" err="1"/>
              <a:t>button|reset|submit|image</a:t>
            </a:r>
            <a:r>
              <a:rPr lang="en-US" altLang="ko-KR" sz="2000" dirty="0"/>
              <a:t>” value=“</a:t>
            </a:r>
            <a:r>
              <a:rPr lang="ko-KR" altLang="en-US" sz="2000" dirty="0"/>
              <a:t>버튼의 문자열”</a:t>
            </a:r>
            <a:r>
              <a:rPr lang="en-US" altLang="ko-KR" sz="2000" dirty="0"/>
              <a:t>&gt;</a:t>
            </a:r>
            <a:endParaRPr lang="ko-KR" altLang="en-US" sz="2000" dirty="0"/>
          </a:p>
          <a:p>
            <a:pPr fontAlgn="base" latinLnBrk="0"/>
            <a:r>
              <a:rPr lang="en-US" altLang="ko-KR" sz="2000" dirty="0"/>
              <a:t>&lt;button type=“</a:t>
            </a:r>
            <a:r>
              <a:rPr lang="en-US" altLang="ko-KR" sz="2000" dirty="0" err="1"/>
              <a:t>button|reset|submit</a:t>
            </a:r>
            <a:r>
              <a:rPr lang="en-US" altLang="ko-KR" sz="2000" dirty="0"/>
              <a:t>”&gt;</a:t>
            </a:r>
            <a:r>
              <a:rPr lang="ko-KR" altLang="en-US" sz="2000" dirty="0"/>
              <a:t>버튼의 문자열</a:t>
            </a:r>
            <a:r>
              <a:rPr lang="en-US" altLang="ko-KR" sz="2000" dirty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830954" cy="33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버튼이 있는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			&lt;input type="button" value="Q1"&gt;</a:t>
            </a:r>
          </a:p>
          <a:p>
            <a:pPr defTabSz="180000"/>
            <a:r>
              <a:rPr lang="en-US" altLang="ko-KR" sz="1400" dirty="0"/>
              <a:t>  			&lt;button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/>
              <a:t>						 &lt;button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  &lt;input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/>
              <a:t>					    &lt;button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이미지버튼 </a:t>
            </a:r>
            <a:r>
              <a:rPr lang="en-US" altLang="ko-KR" sz="1400" dirty="0"/>
              <a:t>:  &lt;input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</a:p>
          <a:p>
            <a:pPr defTabSz="180000"/>
            <a:r>
              <a:rPr lang="en-US" altLang="ko-KR" sz="1400" dirty="0"/>
              <a:t>								alt="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		&lt;button type="button"&gt;</a:t>
            </a:r>
          </a:p>
          <a:p>
            <a:pPr defTabSz="180000"/>
            <a:r>
              <a:rPr lang="en-US" altLang="ko-KR" sz="1400" dirty="0"/>
              <a:t>	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		&lt;/button&gt;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/>
              <a:t>체크박스와 라디오버튼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type="checkbox"&gt;</a:t>
            </a:r>
          </a:p>
          <a:p>
            <a:pPr lvl="1"/>
            <a:r>
              <a:rPr lang="ko-KR" altLang="en-US" dirty="0"/>
              <a:t>체크박스 만들기</a:t>
            </a:r>
            <a:endParaRPr lang="en-US" altLang="ko-KR" dirty="0"/>
          </a:p>
          <a:p>
            <a:r>
              <a:rPr lang="en-US" altLang="ko-KR" dirty="0"/>
              <a:t>&lt;input type=“radio”&gt;</a:t>
            </a:r>
          </a:p>
          <a:p>
            <a:pPr lvl="1"/>
            <a:r>
              <a:rPr lang="ko-KR" altLang="en-US" dirty="0"/>
              <a:t>라디오버튼 만들기</a:t>
            </a:r>
            <a:endParaRPr lang="en-US" altLang="ko-KR" dirty="0"/>
          </a:p>
          <a:p>
            <a:pPr lvl="1"/>
            <a:r>
              <a:rPr lang="en-US" altLang="ko-KR" dirty="0"/>
              <a:t>name </a:t>
            </a:r>
            <a:r>
              <a:rPr lang="ko-KR" altLang="en-US" dirty="0"/>
              <a:t>속성 값이 같은 라디오버튼들이 하나의 그룹 형성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18" y="3861048"/>
            <a:ext cx="853226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일반적인 구조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장 제목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페이지 번호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소제목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본문 텍스트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설명 섹션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그림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문단</a:t>
            </a:r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짜장면</a:t>
            </a:r>
            <a:r>
              <a:rPr lang="ko-KR" altLang="en-US" sz="1400" dirty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value="1"&gt;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checked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  <a:r>
              <a:rPr lang="ko-KR" altLang="en-US" sz="1000" dirty="0"/>
              <a:t>사용되면</a:t>
            </a:r>
            <a:endParaRPr lang="en-US" altLang="ko-KR" sz="1000" dirty="0"/>
          </a:p>
          <a:p>
            <a:r>
              <a:rPr lang="ko-KR" altLang="en-US" sz="1000" dirty="0"/>
              <a:t>초기에 체크된 상태로 출력</a:t>
            </a:r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 err="1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="media/jajang.png"&gt;&lt;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="media/jjambbong.png"&gt;&lt;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="media/tangsuyuk.png"&gt;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/>
              <a:t>name</a:t>
            </a:r>
            <a:r>
              <a:rPr lang="ko-KR" altLang="en-US" sz="1000" dirty="0"/>
              <a:t>을 가진 </a:t>
            </a:r>
            <a:endParaRPr lang="en-US" altLang="ko-KR" sz="1000" dirty="0"/>
          </a:p>
          <a:p>
            <a:r>
              <a:rPr lang="ko-KR" altLang="en-US" sz="1000" dirty="0"/>
              <a:t>라디오버튼 중</a:t>
            </a:r>
            <a:r>
              <a:rPr lang="en-US" altLang="ko-KR" sz="1000" dirty="0"/>
              <a:t> </a:t>
            </a:r>
            <a:r>
              <a:rPr lang="ko-KR" altLang="en-US" sz="1000" dirty="0"/>
              <a:t>하나만</a:t>
            </a:r>
            <a:endParaRPr lang="en-US" altLang="ko-KR" sz="1000" dirty="0"/>
          </a:p>
          <a:p>
            <a:r>
              <a:rPr lang="ko-KR" altLang="en-US" sz="1000" dirty="0"/>
              <a:t>선택 가능</a:t>
            </a:r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입력 </a:t>
            </a:r>
            <a:r>
              <a:rPr lang="en-US" altLang="ko-KR" dirty="0"/>
              <a:t>: </a:t>
            </a:r>
            <a:r>
              <a:rPr lang="ko-KR" altLang="en-US" dirty="0" err="1"/>
              <a:t>콤보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b="1" dirty="0"/>
              <a:t>&lt;select&gt;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목록 출력</a:t>
            </a:r>
            <a:r>
              <a:rPr lang="en-US" altLang="ko-KR" dirty="0"/>
              <a:t>, </a:t>
            </a:r>
            <a:r>
              <a:rPr lang="ko-KR" altLang="en-US" dirty="0"/>
              <a:t>목록을 선택하는 입력 방식</a:t>
            </a:r>
            <a:endParaRPr lang="en-US" altLang="ko-KR" dirty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848872" cy="20329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38" y="4725144"/>
            <a:ext cx="786297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&lt;option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/>
              <a:t>		&lt;option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	&lt;option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selected </a:t>
            </a:r>
            <a:r>
              <a:rPr lang="ko-KR" altLang="en-US" sz="1000" dirty="0"/>
              <a:t>속성이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/>
              <a:t>사용되면 선택 상태</a:t>
            </a:r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만들기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캡션이란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&lt;label&gt; </a:t>
            </a:r>
            <a:r>
              <a:rPr lang="ko-KR" altLang="en-US" dirty="0"/>
              <a:t>태그로 캡션과 폼 요소를 한 단위로 묶음</a:t>
            </a:r>
            <a:endParaRPr lang="en-US" altLang="ko-KR" dirty="0"/>
          </a:p>
          <a:p>
            <a:pPr lvl="1"/>
            <a:r>
              <a:rPr lang="ko-KR" altLang="en-US" dirty="0"/>
              <a:t>캡션 텍스트를 명료하게 하는 장점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가지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&gt;</a:t>
            </a:r>
          </a:p>
          <a:p>
            <a:pPr defTabSz="180000"/>
            <a:r>
              <a:rPr lang="en-US" altLang="ko-KR" sz="1200" b="1" dirty="0"/>
              <a:t>&lt;/label&gt;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</a:t>
            </a:r>
            <a:r>
              <a:rPr lang="en-US" altLang="ko-KR" sz="1200" b="1" dirty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&lt;/label&gt;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&lt;input type="text" </a:t>
            </a:r>
            <a:r>
              <a:rPr lang="en-US" altLang="ko-KR" sz="1200" b="1" dirty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/>
              <a:t>태그로 로그인 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name="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" method="get"&gt;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	&lt;input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value=""&gt;</a:t>
            </a:r>
          </a:p>
          <a:p>
            <a:pPr defTabSz="180000"/>
            <a:r>
              <a:rPr lang="en-US" altLang="ko-KR" sz="1200" dirty="0"/>
              <a:t>	&lt;input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요소의 캡션을 </a:t>
            </a:r>
            <a:r>
              <a:rPr lang="en-US" altLang="ko-KR" dirty="0"/>
              <a:t>&lt;label&gt;</a:t>
            </a:r>
            <a:r>
              <a:rPr lang="ko-KR" altLang="en-US" dirty="0"/>
              <a:t>로 감싸기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/>
              <a:t>선택형</a:t>
            </a:r>
            <a:r>
              <a:rPr lang="ko-KR" altLang="en-US" dirty="0"/>
              <a:t> 요소에 </a:t>
            </a:r>
            <a:r>
              <a:rPr lang="en-US" altLang="ko-KR" dirty="0"/>
              <a:t>&lt;label&gt;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/>
              <a:t>&lt;input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value="1"&gt;</a:t>
            </a:r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캡션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="jajang.png"&gt;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캡션</a:t>
            </a: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dirty="0"/>
              <a:t>		&lt;input type="radio" name="china" value="1"&gt;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 err="1"/>
              <a:t>짜장면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="media/jajang.png"&gt;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&lt;/label&gt;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value="2" checked&gt;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="media/jjambbong.png"&gt;</a:t>
            </a:r>
          </a:p>
          <a:p>
            <a:pPr defTabSz="180000"/>
            <a:r>
              <a:rPr lang="en-US" altLang="ko-KR" sz="1200" dirty="0"/>
              <a:t>	&lt;/label&gt;&lt;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&lt;label&gt;</a:t>
            </a:r>
          </a:p>
          <a:p>
            <a:pPr defTabSz="180000"/>
            <a:r>
              <a:rPr lang="en-US" altLang="ko-KR" sz="1200" dirty="0"/>
              <a:t>		&lt;input type="radio" name="china" value="3"&gt;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="media/tangsuyuk.png"&gt;</a:t>
            </a:r>
          </a:p>
          <a:p>
            <a:pPr defTabSz="180000"/>
            <a:r>
              <a:rPr lang="en-US" altLang="ko-KR" sz="1200" dirty="0"/>
              <a:t>	&lt;/label&gt;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&lt;label&gt;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캡션 감싸기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캡션 부분</a:t>
            </a:r>
            <a:endParaRPr lang="en-US" altLang="ko-KR" sz="1000" dirty="0"/>
          </a:p>
          <a:p>
            <a:r>
              <a:rPr lang="ko-KR" altLang="en-US" sz="1000" dirty="0"/>
              <a:t>클릭 가능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색 코드 </a:t>
            </a:r>
            <a:r>
              <a:rPr lang="en-US" altLang="ko-KR" dirty="0"/>
              <a:t>- #</a:t>
            </a:r>
            <a:r>
              <a:rPr lang="en-US" altLang="ko-KR" dirty="0" err="1"/>
              <a:t>rrggbb</a:t>
            </a:r>
            <a:endParaRPr lang="en-US" altLang="ko-KR" dirty="0"/>
          </a:p>
          <a:p>
            <a:pPr lvl="1"/>
            <a:r>
              <a:rPr lang="en-US" altLang="ko-KR" dirty="0" err="1"/>
              <a:t>rr</a:t>
            </a:r>
            <a:r>
              <a:rPr lang="ko-KR" altLang="en-US" dirty="0"/>
              <a:t>은 빨간색</a:t>
            </a:r>
            <a:r>
              <a:rPr lang="en-US" altLang="ko-KR" dirty="0"/>
              <a:t>, gg</a:t>
            </a:r>
            <a:r>
              <a:rPr lang="ko-KR" altLang="en-US" dirty="0"/>
              <a:t>는 초록색</a:t>
            </a:r>
            <a:r>
              <a:rPr lang="en-US" altLang="ko-KR" dirty="0"/>
              <a:t>, bb</a:t>
            </a:r>
            <a:r>
              <a:rPr lang="ko-KR" altLang="en-US" dirty="0"/>
              <a:t>는 파란색 농도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 이름과 색 코드 샘플</a:t>
            </a:r>
            <a:endParaRPr lang="en-US" altLang="ko-KR" dirty="0"/>
          </a:p>
          <a:p>
            <a:pPr marL="685800" lvl="2" indent="0">
              <a:buNone/>
            </a:pPr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빨간색</a:t>
            </a:r>
            <a:r>
              <a:rPr lang="en-US" altLang="ko-KR" sz="1000" dirty="0"/>
              <a:t>(red) </a:t>
            </a:r>
            <a:r>
              <a:rPr lang="ko-KR" altLang="en-US" sz="1000" dirty="0"/>
              <a:t>성분 </a:t>
            </a:r>
            <a:r>
              <a:rPr lang="en-US" altLang="ko-KR" sz="1000" dirty="0"/>
              <a:t>0x80(128), </a:t>
            </a:r>
            <a:r>
              <a:rPr lang="ko-KR" altLang="en-US" sz="1000" dirty="0"/>
              <a:t>초록색 성분은 없고</a:t>
            </a:r>
            <a:r>
              <a:rPr lang="en-US" altLang="ko-KR" sz="1000" dirty="0"/>
              <a:t>, </a:t>
            </a:r>
            <a:r>
              <a:rPr lang="ko-KR" altLang="en-US" sz="1000" dirty="0"/>
              <a:t>파란색</a:t>
            </a:r>
            <a:r>
              <a:rPr lang="en-US" altLang="ko-KR" sz="1000" dirty="0"/>
              <a:t>(blue) </a:t>
            </a:r>
            <a:r>
              <a:rPr lang="ko-KR" altLang="en-US" sz="1000" dirty="0"/>
              <a:t>성분이 </a:t>
            </a:r>
            <a:r>
              <a:rPr lang="en-US" altLang="ko-KR" sz="1000" dirty="0"/>
              <a:t>0xFF(255)</a:t>
            </a:r>
            <a:r>
              <a:rPr lang="ko-KR" altLang="en-US" sz="1000" dirty="0"/>
              <a:t>가 혼합된 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입력</a:t>
            </a:r>
            <a:r>
              <a:rPr lang="en-US" altLang="ko-KR" dirty="0"/>
              <a:t> </a:t>
            </a:r>
            <a:r>
              <a:rPr lang="ko-KR" altLang="en-US" dirty="0"/>
              <a:t>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type="color"&gt;</a:t>
            </a:r>
          </a:p>
          <a:p>
            <a:pPr lvl="1"/>
            <a:r>
              <a:rPr lang="ko-KR" altLang="en-US" dirty="0"/>
              <a:t>컬러 다이얼로그 출력</a:t>
            </a:r>
            <a:r>
              <a:rPr lang="en-US" altLang="ko-KR" dirty="0"/>
              <a:t>, </a:t>
            </a:r>
            <a:r>
              <a:rPr lang="ko-KR" altLang="en-US" dirty="0"/>
              <a:t>사용자로부터 색 선택</a:t>
            </a:r>
            <a:endParaRPr lang="en-US" altLang="ko-KR" dirty="0"/>
          </a:p>
          <a:p>
            <a:pPr lvl="1"/>
            <a:r>
              <a:rPr lang="ko-KR" altLang="en-US" dirty="0"/>
              <a:t>사용 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구조화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</a:t>
            </a:r>
            <a:r>
              <a:rPr lang="ko-KR" altLang="en-US" dirty="0"/>
              <a:t>의 한계 </a:t>
            </a:r>
            <a:r>
              <a:rPr lang="en-US" altLang="ko-KR" dirty="0"/>
              <a:t>: </a:t>
            </a:r>
            <a:r>
              <a:rPr lang="ko-KR" altLang="en-US" dirty="0"/>
              <a:t>웹 문서 구조를 표현하는 태그 없음</a:t>
            </a:r>
            <a:endParaRPr lang="en-US" altLang="ko-KR" dirty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/>
              <a:t>태그로 구조화되어 보이게 작성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페이지의 소스를 보면 문서 구조 파악 불가능</a:t>
            </a:r>
            <a:endParaRPr lang="en-US" altLang="ko-KR" dirty="0"/>
          </a:p>
          <a:p>
            <a:r>
              <a:rPr lang="ko-KR" altLang="en-US" dirty="0"/>
              <a:t>문서 구조화의 이유</a:t>
            </a:r>
            <a:endParaRPr lang="en-US" altLang="ko-KR" dirty="0"/>
          </a:p>
          <a:p>
            <a:pPr lvl="1"/>
            <a:r>
              <a:rPr lang="ko-KR" altLang="en-US" dirty="0"/>
              <a:t>검색 엔진이 좋아하는 웹 페이지 작성의 필요성 대두</a:t>
            </a:r>
            <a:endParaRPr lang="en-US" altLang="ko-KR" dirty="0"/>
          </a:p>
          <a:p>
            <a:pPr lvl="2"/>
            <a:r>
              <a:rPr lang="ko-KR" altLang="en-US" dirty="0"/>
              <a:t>정보 탐색이 중요해진 시대</a:t>
            </a:r>
            <a:endParaRPr lang="en-US" altLang="ko-KR" dirty="0"/>
          </a:p>
          <a:p>
            <a:pPr lvl="2"/>
            <a:r>
              <a:rPr lang="ko-KR" altLang="en-US" dirty="0"/>
              <a:t>사물인터넷으로 </a:t>
            </a:r>
            <a:r>
              <a:rPr lang="en-US" altLang="ko-KR" dirty="0"/>
              <a:t>IT </a:t>
            </a:r>
            <a:r>
              <a:rPr lang="ko-KR" altLang="en-US" dirty="0"/>
              <a:t>장치들이 스스로 정보 검색하는 시대</a:t>
            </a:r>
            <a:endParaRPr lang="en-US" altLang="ko-KR" dirty="0"/>
          </a:p>
          <a:p>
            <a:pPr lvl="2"/>
            <a:r>
              <a:rPr lang="ko-KR" altLang="en-US" dirty="0"/>
              <a:t>사용자가 만든 웹 페이지 가치 극대화 </a:t>
            </a:r>
            <a:r>
              <a:rPr lang="en-US" altLang="ko-KR" dirty="0"/>
              <a:t>– </a:t>
            </a:r>
            <a:r>
              <a:rPr lang="ko-KR" altLang="en-US" dirty="0"/>
              <a:t>탐색이 쉽도록 작성</a:t>
            </a:r>
            <a:endParaRPr lang="en-US" altLang="ko-KR" dirty="0"/>
          </a:p>
          <a:p>
            <a:r>
              <a:rPr lang="ko-KR" altLang="en-US" dirty="0" err="1"/>
              <a:t>시맨틱</a:t>
            </a:r>
            <a:r>
              <a:rPr lang="ko-KR" altLang="en-US" dirty="0"/>
              <a:t> 웹</a:t>
            </a:r>
            <a:endParaRPr lang="en-US" altLang="ko-KR" dirty="0"/>
          </a:p>
          <a:p>
            <a:pPr lvl="1"/>
            <a:r>
              <a:rPr lang="ko-KR" altLang="en-US" dirty="0"/>
              <a:t>웹 문서를 구조화하여 의미 있는 내용 탐색이 용이한 웹</a:t>
            </a:r>
            <a:endParaRPr lang="en-US" altLang="ko-KR" dirty="0"/>
          </a:p>
          <a:p>
            <a:pPr lvl="1"/>
            <a:r>
              <a:rPr lang="ko-KR" altLang="en-US" dirty="0"/>
              <a:t>기존 태그</a:t>
            </a:r>
            <a:endParaRPr lang="en-US" altLang="ko-KR" dirty="0"/>
          </a:p>
          <a:p>
            <a:pPr lvl="2"/>
            <a:r>
              <a:rPr lang="en-US" altLang="ko-KR" dirty="0"/>
              <a:t>&lt;p&gt;, &lt;div&gt;, &lt;h1&gt;, &lt;h2&gt; </a:t>
            </a:r>
            <a:r>
              <a:rPr lang="ko-KR" altLang="en-US" dirty="0"/>
              <a:t>등 태그 사용</a:t>
            </a:r>
            <a:r>
              <a:rPr lang="en-US" altLang="ko-KR" dirty="0"/>
              <a:t>. </a:t>
            </a:r>
            <a:r>
              <a:rPr lang="ko-KR" altLang="en-US" dirty="0"/>
              <a:t>문서의 구조나 의미 전달 어려움</a:t>
            </a:r>
          </a:p>
          <a:p>
            <a:pPr lvl="1"/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2"/>
            <a:r>
              <a:rPr lang="ko-KR" altLang="en-US" dirty="0"/>
              <a:t>문서의 구조와 의미를 전달하는 태그</a:t>
            </a:r>
            <a:endParaRPr lang="en-US" altLang="ko-KR" dirty="0"/>
          </a:p>
          <a:p>
            <a:pPr lvl="2"/>
            <a:r>
              <a:rPr lang="en-US" altLang="ko-KR" dirty="0"/>
              <a:t>&lt;header&gt;, &lt;section&gt;, &lt;article&gt;, &lt;main&gt;, &lt;summary&gt;, &lt;mark&gt;, &lt;time&gt;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검색 엔진 사례</a:t>
            </a:r>
            <a:endParaRPr lang="en-US" altLang="ko-KR" dirty="0"/>
          </a:p>
          <a:p>
            <a:pPr lvl="1"/>
            <a:r>
              <a:rPr lang="ko-KR" altLang="en-US" dirty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태그 검색</a:t>
            </a:r>
            <a:endParaRPr lang="en-US" altLang="ko-KR" dirty="0"/>
          </a:p>
          <a:p>
            <a:pPr lvl="1"/>
            <a:r>
              <a:rPr lang="ko-KR" altLang="en-US" dirty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음악 등 검색 결과 제공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색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색 선택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input type="color" value="#00BFFF" 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>
                <a:solidFill>
                  <a:srgbClr val="0070C0"/>
                </a:solidFill>
              </a:rPr>
              <a:t>onchange</a:t>
            </a:r>
            <a:r>
              <a:rPr lang="en-US" altLang="ko-KR" sz="1400" dirty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>
                <a:solidFill>
                  <a:srgbClr val="C00000"/>
                </a:solidFill>
              </a:rPr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/>
              <a:t>선택한 색을 브라우저의 </a:t>
            </a:r>
            <a:endParaRPr lang="en-US" altLang="ko-KR" sz="1000" dirty="0"/>
          </a:p>
          <a:p>
            <a:pPr fontAlgn="base"/>
            <a:r>
              <a:rPr lang="ko-KR" altLang="en-US" sz="1000" dirty="0"/>
              <a:t>바탕 글자에 적용하는 자바스크립트 코드</a:t>
            </a:r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클릭</a:t>
            </a:r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value="#00BFFF＂</a:t>
            </a:r>
            <a:r>
              <a:rPr lang="ko-KR" altLang="en-US" sz="900" dirty="0"/>
              <a:t>색은 </a:t>
            </a:r>
            <a:endParaRPr lang="en-US" altLang="ko-KR" sz="900" dirty="0"/>
          </a:p>
          <a:p>
            <a:r>
              <a:rPr lang="ko-KR" altLang="en-US" sz="900" dirty="0"/>
              <a:t>컬러 다이얼로그의 초기 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사용자가 </a:t>
            </a:r>
            <a:r>
              <a:rPr lang="en-US" altLang="ko-KR" sz="900" dirty="0"/>
              <a:t>#FF80FF </a:t>
            </a:r>
            <a:r>
              <a:rPr lang="ko-KR" altLang="en-US" sz="900" dirty="0"/>
              <a:t>색 선택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</a:t>
            </a:r>
            <a:r>
              <a:rPr lang="en-US" altLang="ko-KR" dirty="0" err="1"/>
              <a:t>month|week|date|time|datetime-local</a:t>
            </a:r>
            <a:r>
              <a:rPr lang="en-US" altLang="ko-KR" dirty="0"/>
              <a:t>"&gt;</a:t>
            </a:r>
          </a:p>
          <a:p>
            <a:pPr lvl="1"/>
            <a:r>
              <a:rPr lang="ko-KR" altLang="en-US" dirty="0"/>
              <a:t>시간 정보만 입력 가능한 폼 요소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요소 작성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/>
              <a:t>달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(b) </a:t>
            </a:r>
            <a:r>
              <a:rPr lang="ko-KR" altLang="en-US" sz="1200" dirty="0"/>
              <a:t>주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2016</a:t>
            </a:r>
            <a:r>
              <a:rPr lang="ko-KR" altLang="en-US" sz="900" dirty="0"/>
              <a:t>년도의 </a:t>
            </a:r>
            <a:r>
              <a:rPr lang="en-US" altLang="ko-KR" sz="900" dirty="0"/>
              <a:t>36</a:t>
            </a:r>
            <a:r>
              <a:rPr lang="ko-KR" altLang="en-US" sz="900" dirty="0"/>
              <a:t>번째 주를 보여줌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드롭다운</a:t>
            </a:r>
            <a:r>
              <a:rPr lang="ko-KR" altLang="en-US" sz="900" dirty="0"/>
              <a:t> 버튼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드롭다운</a:t>
            </a:r>
            <a:r>
              <a:rPr lang="ko-KR" altLang="en-US" sz="900" dirty="0"/>
              <a:t> 버튼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(c) </a:t>
            </a:r>
            <a:r>
              <a:rPr lang="ko-KR" altLang="en-US" sz="1200" dirty="0"/>
              <a:t>날짜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/>
              <a:t>변경 가능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(e) </a:t>
            </a:r>
            <a:r>
              <a:rPr lang="ko-KR" altLang="en-US" sz="1200" dirty="0"/>
              <a:t>시간 입력</a:t>
            </a:r>
            <a:endParaRPr lang="en-US" altLang="ko-KR" sz="1200" dirty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/>
              <a:t>(d) </a:t>
            </a:r>
            <a:r>
              <a:rPr lang="ko-KR" altLang="en-US" sz="1200" dirty="0"/>
              <a:t>로컬 날짜시간 입력</a:t>
            </a:r>
            <a:endParaRPr lang="en-US" altLang="ko-KR" sz="1200" dirty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 </a:t>
            </a:r>
          </a:p>
          <a:p>
            <a:pPr defTabSz="180000"/>
            <a:r>
              <a:rPr lang="en-US" altLang="ko-KR" sz="1200" dirty="0"/>
              <a:t>			value="2016-09-01T21:30:10.32"&gt;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버튼으로만 변경</a:t>
            </a:r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9</a:t>
            </a:r>
            <a:r>
              <a:rPr lang="ko-KR" altLang="en-US" sz="900" dirty="0"/>
              <a:t>시 </a:t>
            </a:r>
            <a:r>
              <a:rPr lang="en-US" altLang="ko-KR" sz="900" dirty="0"/>
              <a:t>30</a:t>
            </a:r>
            <a:r>
              <a:rPr lang="ko-KR" altLang="en-US" sz="900" dirty="0"/>
              <a:t>분 </a:t>
            </a:r>
            <a:r>
              <a:rPr lang="en-US" altLang="ko-KR" sz="900" dirty="0"/>
              <a:t>10</a:t>
            </a:r>
            <a:r>
              <a:rPr lang="ko-KR" altLang="en-US" sz="900" dirty="0"/>
              <a:t>초 </a:t>
            </a:r>
            <a:r>
              <a:rPr lang="en-US" altLang="ko-KR" sz="900" dirty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3-15 </a:t>
            </a:r>
            <a:r>
              <a:rPr lang="ko-KR" altLang="en-US" dirty="0"/>
              <a:t>시간 정보 입력 폼 요소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입력하는 폼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:	</a:t>
            </a:r>
            <a:r>
              <a:rPr lang="en-US" altLang="ko-KR" sz="1200" b="1" dirty="0"/>
              <a:t>&lt;input type="month" value="2016-09"&gt;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	&lt;input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		&lt;input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		&lt;input 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local:		</a:t>
            </a:r>
            <a:r>
              <a:rPr lang="en-US" altLang="ko-KR" sz="1200" b="1" dirty="0"/>
              <a:t>&lt;input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/>
              <a:t>						value="2016-09-01T21:30:10.32"&gt;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59227" y="2034216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 입력 응용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생일축하합니다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당신의 생일은 </a:t>
            </a:r>
            <a:r>
              <a:rPr lang="en-US" altLang="ko-KR" sz="1200" dirty="0"/>
              <a:t>2000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 </a:t>
            </a:r>
            <a:r>
              <a:rPr lang="en-US" altLang="ko-KR" sz="1200" dirty="0"/>
              <a:t>20</a:t>
            </a:r>
            <a:r>
              <a:rPr lang="ko-KR" altLang="en-US" sz="1200" dirty="0"/>
              <a:t>일입니다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틀리면 수정하시고</a:t>
            </a:r>
          </a:p>
          <a:p>
            <a:pPr defTabSz="180000"/>
            <a:r>
              <a:rPr lang="ko-KR" altLang="en-US" sz="1200" dirty="0"/>
              <a:t>파티 시간과 장소를 입력하세요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&lt;table&gt;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</a:t>
            </a:r>
            <a:r>
              <a:rPr lang="en-US" altLang="ko-KR" sz="1200" dirty="0"/>
              <a:t>&lt;td&gt;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&lt;input type="date" value="2000-05-20"&gt;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생일파티시간</a:t>
            </a:r>
            <a:r>
              <a:rPr lang="en-US" altLang="ko-KR" sz="1200" dirty="0"/>
              <a:t>&lt;td&gt;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&lt;input type="time"&gt;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생일파티장소</a:t>
            </a:r>
            <a:r>
              <a:rPr lang="en-US" altLang="ko-KR" sz="1200" dirty="0"/>
              <a:t>&lt;td&gt;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&lt;input type="text"&gt;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&lt;/table&gt;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/>
              <a:t>분 입력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스핀버튼과 슬라이드 바로 편리한 숫자 입력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&lt;input type=“number”&gt;</a:t>
            </a:r>
          </a:p>
          <a:p>
            <a:pPr lvl="1"/>
            <a:r>
              <a:rPr lang="ko-KR" altLang="en-US" dirty="0"/>
              <a:t>스핀버튼으로 정교한 값 입력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&lt;input type=“range”&gt;</a:t>
            </a:r>
          </a:p>
          <a:p>
            <a:pPr lvl="1"/>
            <a:r>
              <a:rPr lang="ko-KR" altLang="en-US" dirty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min="0.0" max="10.0" </a:t>
            </a:r>
          </a:p>
          <a:p>
            <a:pPr defTabSz="180000"/>
            <a:r>
              <a:rPr lang="en-US" altLang="ko-KR" sz="1400" dirty="0"/>
              <a:t>											  					step= 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min="0" max="100" </a:t>
            </a:r>
          </a:p>
          <a:p>
            <a:pPr defTabSz="180000"/>
            <a:r>
              <a:rPr lang="en-US" altLang="ko-KR" sz="1400" b="1" dirty="0"/>
              <a:t>											list="temperatures"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&lt;option value="10" label="Low"&gt;</a:t>
            </a:r>
          </a:p>
          <a:p>
            <a:pPr defTabSz="180000"/>
            <a:r>
              <a:rPr lang="en-US" altLang="ko-KR" sz="1400" dirty="0"/>
              <a:t>	&lt;option value="50" label="Medium"&gt;</a:t>
            </a:r>
          </a:p>
          <a:p>
            <a:pPr defTabSz="180000"/>
            <a:r>
              <a:rPr lang="en-US" altLang="ko-KR" sz="1400" dirty="0"/>
              <a:t>	&lt;option value="90" label="High"&gt;</a:t>
            </a:r>
          </a:p>
          <a:p>
            <a:pPr defTabSz="180000"/>
            <a:r>
              <a:rPr lang="en-US" altLang="ko-KR" sz="1400" dirty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max</a:t>
              </a:r>
            </a:p>
            <a:p>
              <a:r>
                <a:rPr lang="en-US" altLang="ko-KR" sz="1050" dirty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min</a:t>
              </a:r>
            </a:p>
            <a:p>
              <a:r>
                <a:rPr lang="en-US" altLang="ko-KR" sz="1050" dirty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(a) spin </a:t>
            </a:r>
            <a:r>
              <a:rPr lang="ko-KR" altLang="en-US" sz="1050" dirty="0"/>
              <a:t>버튼 클릭 시 </a:t>
            </a:r>
            <a:r>
              <a:rPr lang="en-US" altLang="ko-KR" sz="1050" dirty="0"/>
              <a:t>0.0~10.0 </a:t>
            </a:r>
            <a:r>
              <a:rPr lang="ko-KR" altLang="en-US" sz="1050" dirty="0"/>
              <a:t>사이에서 </a:t>
            </a:r>
            <a:r>
              <a:rPr lang="en-US" altLang="ko-KR" sz="1050" dirty="0"/>
              <a:t>0.5</a:t>
            </a:r>
            <a:r>
              <a:rPr lang="ko-KR" altLang="en-US" sz="1050" dirty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/>
              <a:t>(b) </a:t>
            </a:r>
            <a:r>
              <a:rPr lang="ko-KR" altLang="en-US" sz="1050" dirty="0"/>
              <a:t>슬라이드 바를 움직여 </a:t>
            </a:r>
            <a:r>
              <a:rPr lang="en-US" altLang="ko-KR" sz="1050" dirty="0"/>
              <a:t>0~100</a:t>
            </a:r>
            <a:r>
              <a:rPr lang="ko-KR" altLang="en-US" sz="1050" dirty="0"/>
              <a:t>사이의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3-17 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편리한 숫자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</a:p>
          <a:p>
            <a:pPr defTabSz="180000"/>
            <a:r>
              <a:rPr lang="en-US" altLang="ko-KR" sz="1400" dirty="0"/>
              <a:t>							step="0.5"&gt;&lt;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온도 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/>
              <a:t>	&lt;input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/>
              <a:t>							</a:t>
            </a:r>
            <a:r>
              <a:rPr lang="en-US" altLang="ko-KR" sz="1400" b="1" dirty="0">
                <a:solidFill>
                  <a:srgbClr val="C00000"/>
                </a:solidFill>
              </a:rPr>
              <a:t>list="temperatures"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&lt;option value="12" label="Low"&gt;</a:t>
            </a:r>
          </a:p>
          <a:p>
            <a:pPr defTabSz="180000"/>
            <a:r>
              <a:rPr lang="en-US" altLang="ko-KR" sz="1400" dirty="0"/>
              <a:t>		&lt;option value="20" label="Medium"&gt;</a:t>
            </a:r>
          </a:p>
          <a:p>
            <a:pPr defTabSz="180000"/>
            <a:r>
              <a:rPr lang="en-US" altLang="ko-KR" sz="1400" dirty="0"/>
              <a:t>		&lt;option value="28" label="High"&gt;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</a:p>
          <a:p>
            <a:r>
              <a:rPr lang="en-US" altLang="ko-KR" sz="1000" dirty="0"/>
              <a:t>label="Low"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value="28" </a:t>
            </a:r>
          </a:p>
          <a:p>
            <a:r>
              <a:rPr lang="en-US" altLang="ko-KR" sz="1000" dirty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spin </a:t>
            </a:r>
            <a:r>
              <a:rPr lang="ko-KR" altLang="en-US" sz="9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보여주기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속성에 사용자가 입력할 데이터 힌트 주기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</a:p>
          <a:p>
            <a:pPr defTabSz="180000" fontAlgn="base"/>
            <a:r>
              <a:rPr lang="en-US" altLang="ko-KR" sz="1400" dirty="0"/>
              <a:t>&lt;input type="email"	</a:t>
            </a:r>
            <a:r>
              <a:rPr lang="en-US" altLang="ko-KR" sz="1400" b="1" dirty="0"/>
              <a:t>placeholder="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&lt;input type=“email”&gt;, email </a:t>
            </a:r>
            <a:r>
              <a:rPr lang="ko-KR" altLang="en-US" sz="2000" dirty="0"/>
              <a:t>주소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url</a:t>
            </a:r>
            <a:r>
              <a:rPr lang="en-US" altLang="ko-KR" sz="2000" dirty="0"/>
              <a:t>”&gt;, URL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&lt;input type=“</a:t>
            </a:r>
            <a:r>
              <a:rPr lang="en-US" altLang="ko-KR" sz="2000" dirty="0" err="1"/>
              <a:t>tel</a:t>
            </a:r>
            <a:r>
              <a:rPr lang="en-US" altLang="ko-KR" sz="2000" dirty="0"/>
              <a:t>”&gt;, </a:t>
            </a:r>
            <a:r>
              <a:rPr lang="ko-KR" altLang="en-US" sz="2000" dirty="0"/>
              <a:t>전화번호 입력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r>
              <a:rPr lang="ko-KR" altLang="en-US" sz="2000" dirty="0" err="1"/>
              <a:t>검색어</a:t>
            </a:r>
            <a:r>
              <a:rPr lang="ko-KR" altLang="en-US" sz="2000" dirty="0"/>
              <a:t> 입력</a:t>
            </a:r>
            <a:r>
              <a:rPr lang="en-US" altLang="ko-KR" sz="2000" dirty="0"/>
              <a:t>, &lt;input type=“search”&gt;</a:t>
            </a:r>
          </a:p>
          <a:p>
            <a:pPr lvl="1"/>
            <a:endParaRPr lang="en-US" altLang="ko-KR" sz="1600" dirty="0"/>
          </a:p>
          <a:p>
            <a:endParaRPr lang="en-US" altLang="ko-KR" sz="1800" dirty="0"/>
          </a:p>
          <a:p>
            <a:pPr lvl="1"/>
            <a:endParaRPr lang="en-US" altLang="ko-KR" sz="1600" dirty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/>
              <a:t>이메일</a:t>
            </a:r>
            <a:r>
              <a:rPr lang="ko-KR" altLang="en-US" sz="1200" dirty="0"/>
              <a:t> 주소 </a:t>
            </a:r>
            <a:r>
              <a:rPr lang="en-US" altLang="ko-KR" sz="1200" dirty="0"/>
              <a:t>: </a:t>
            </a:r>
          </a:p>
          <a:p>
            <a:pPr defTabSz="180000"/>
            <a:r>
              <a:rPr lang="en-US" altLang="ko-KR" sz="1200" dirty="0"/>
              <a:t>&lt;input type="email" placeholder=“</a:t>
            </a:r>
            <a:r>
              <a:rPr lang="en-US" altLang="ko-KR" sz="1200" dirty="0" err="1"/>
              <a:t>id@host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&lt;input type="submit" value="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(a) </a:t>
            </a:r>
            <a:r>
              <a:rPr lang="ko-KR" altLang="en-US" sz="1200" dirty="0"/>
              <a:t>초기 화면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주소를 잘못 입력하고 </a:t>
            </a:r>
            <a:endParaRPr lang="en-US" altLang="ko-KR" sz="1200" dirty="0"/>
          </a:p>
          <a:p>
            <a:r>
              <a:rPr lang="en-US" altLang="ko-KR" sz="1200"/>
              <a:t>      ‘</a:t>
            </a:r>
            <a:r>
              <a:rPr lang="ko-KR" altLang="en-US" sz="1200"/>
              <a:t>전송</a:t>
            </a:r>
            <a:r>
              <a:rPr lang="en-US" altLang="ko-KR" sz="1200"/>
              <a:t>’ </a:t>
            </a:r>
            <a:r>
              <a:rPr lang="ko-KR" altLang="en-US" sz="1200" dirty="0"/>
              <a:t>버튼을 클릭하여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 전송한 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오류메시지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email 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/>
              <a:t>				&lt;input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검색어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/>
              <a:t>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회원 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>
                <a:solidFill>
                  <a:srgbClr val="C00000"/>
                </a:solidFill>
              </a:rPr>
              <a:t>&lt;legend&gt;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 err="1"/>
              <a:t>이메일</a:t>
            </a:r>
            <a:r>
              <a:rPr lang="ko-KR" altLang="en-US" sz="1400" dirty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ko-KR" altLang="en-US" sz="1400" dirty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그룹</a:t>
            </a:r>
            <a:r>
              <a:rPr lang="en-US" altLang="ko-KR" sz="1000" dirty="0"/>
              <a:t> </a:t>
            </a:r>
            <a:r>
              <a:rPr lang="ko-KR" altLang="en-US" sz="1000" dirty="0"/>
              <a:t>박스</a:t>
            </a:r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/>
              <a:t>&lt;header&gt;</a:t>
            </a:r>
          </a:p>
          <a:p>
            <a:pPr lvl="1"/>
            <a:r>
              <a:rPr lang="ko-KR" altLang="en-US" dirty="0"/>
              <a:t>페이지나 섹션의 머리말 표현</a:t>
            </a:r>
            <a:endParaRPr lang="en-US" altLang="ko-KR" dirty="0"/>
          </a:p>
          <a:p>
            <a:pPr lvl="1"/>
            <a:r>
              <a:rPr lang="ko-KR" altLang="en-US" dirty="0"/>
              <a:t>페이지 제목</a:t>
            </a:r>
            <a:r>
              <a:rPr lang="en-US" altLang="ko-KR" dirty="0"/>
              <a:t>, </a:t>
            </a:r>
            <a:r>
              <a:rPr lang="ko-KR" altLang="en-US" dirty="0"/>
              <a:t>페이지를 소개하는 간단한 설명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하이퍼링크들을 모아 놓은 특별한 섹션</a:t>
            </a:r>
            <a:endParaRPr lang="en-US" altLang="ko-KR" dirty="0"/>
          </a:p>
          <a:p>
            <a:pPr lvl="1"/>
            <a:r>
              <a:rPr lang="ko-KR" altLang="en-US" dirty="0"/>
              <a:t>페이지 내 목차를 만드는 용도</a:t>
            </a:r>
            <a:endParaRPr lang="en-US" altLang="ko-KR" dirty="0"/>
          </a:p>
          <a:p>
            <a:r>
              <a:rPr lang="en-US" altLang="ko-KR" dirty="0"/>
              <a:t>&lt;section&gt;</a:t>
            </a:r>
          </a:p>
          <a:p>
            <a:pPr lvl="1"/>
            <a:r>
              <a:rPr lang="ko-KR" altLang="en-US" dirty="0"/>
              <a:t>문서의 장</a:t>
            </a:r>
            <a:r>
              <a:rPr lang="en-US" altLang="ko-KR" dirty="0"/>
              <a:t>(chapter, section) </a:t>
            </a:r>
            <a:r>
              <a:rPr lang="ko-KR" altLang="en-US" dirty="0"/>
              <a:t>혹은 절을 구성하는 역할</a:t>
            </a:r>
            <a:endParaRPr lang="en-US" altLang="ko-KR" dirty="0"/>
          </a:p>
          <a:p>
            <a:pPr lvl="1"/>
            <a:r>
              <a:rPr lang="ko-KR" altLang="en-US" dirty="0"/>
              <a:t>일반 문서에 여러 장이 있듯이 웹 페이지에 여러 </a:t>
            </a:r>
            <a:r>
              <a:rPr lang="en-US" altLang="ko-KR" dirty="0"/>
              <a:t>&lt;section&gt;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/>
              <a:t>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사용하여 절 혹은 섹션의 주제 기입</a:t>
            </a:r>
          </a:p>
          <a:p>
            <a:r>
              <a:rPr lang="en-US" altLang="ko-KR" dirty="0"/>
              <a:t>&lt;article&gt;</a:t>
            </a:r>
          </a:p>
          <a:p>
            <a:pPr lvl="1"/>
            <a:r>
              <a:rPr lang="ko-KR" altLang="en-US" dirty="0"/>
              <a:t>본문과 연관 있지만</a:t>
            </a:r>
            <a:r>
              <a:rPr lang="en-US" altLang="ko-KR" dirty="0"/>
              <a:t>, </a:t>
            </a:r>
            <a:r>
              <a:rPr lang="ko-KR" altLang="en-US" dirty="0"/>
              <a:t>독립적인 </a:t>
            </a:r>
            <a:r>
              <a:rPr lang="ko-KR" altLang="en-US" dirty="0" err="1"/>
              <a:t>콘텐츠를</a:t>
            </a:r>
            <a:r>
              <a:rPr lang="ko-KR" altLang="en-US" dirty="0"/>
              <a:t> 담는 영역</a:t>
            </a:r>
            <a:endParaRPr lang="en-US" altLang="ko-KR" dirty="0"/>
          </a:p>
          <a:p>
            <a:pPr lvl="1"/>
            <a:r>
              <a:rPr lang="ko-KR" altLang="en-US" dirty="0"/>
              <a:t>혹은 보조 기사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포스트</a:t>
            </a:r>
            <a:r>
              <a:rPr lang="en-US" altLang="ko-KR" dirty="0"/>
              <a:t>, </a:t>
            </a:r>
            <a:r>
              <a:rPr lang="ko-KR" altLang="en-US" dirty="0" err="1"/>
              <a:t>댓글</a:t>
            </a:r>
            <a:r>
              <a:rPr lang="ko-KR" altLang="en-US" dirty="0"/>
              <a:t> 등 기타 독립적인 내용</a:t>
            </a:r>
            <a:endParaRPr lang="en-US" altLang="ko-KR" dirty="0"/>
          </a:p>
          <a:p>
            <a:pPr lvl="1"/>
            <a:r>
              <a:rPr lang="en-US" altLang="ko-KR" dirty="0"/>
              <a:t>&lt;article&gt;</a:t>
            </a:r>
            <a:r>
              <a:rPr lang="ko-KR" altLang="en-US" dirty="0"/>
              <a:t>에 담는 내용이 많은 경우 여러 </a:t>
            </a:r>
            <a:r>
              <a:rPr lang="en-US" altLang="ko-KR" dirty="0"/>
              <a:t>&lt;section&gt; </a:t>
            </a:r>
            <a:r>
              <a:rPr lang="ko-KR" altLang="en-US" dirty="0"/>
              <a:t>둘 수 있음</a:t>
            </a:r>
            <a:endParaRPr lang="en-US" altLang="ko-KR" dirty="0"/>
          </a:p>
          <a:p>
            <a:r>
              <a:rPr lang="en-US" altLang="ko-KR" dirty="0"/>
              <a:t>&lt;aside&gt;</a:t>
            </a:r>
          </a:p>
          <a:p>
            <a:pPr lvl="1"/>
            <a:r>
              <a:rPr lang="ko-KR" altLang="en-US" dirty="0"/>
              <a:t>본문에서 약간 벗어난 노트나 팁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신문</a:t>
            </a:r>
            <a:r>
              <a:rPr lang="en-US" altLang="ko-KR" dirty="0"/>
              <a:t>, </a:t>
            </a:r>
            <a:r>
              <a:rPr lang="ko-KR" altLang="en-US" dirty="0"/>
              <a:t>잡지에서 주요 기사 옆 관련 기사</a:t>
            </a:r>
            <a:r>
              <a:rPr lang="en-US" altLang="ko-KR" dirty="0"/>
              <a:t>, </a:t>
            </a:r>
            <a:r>
              <a:rPr lang="ko-KR" altLang="en-US" dirty="0"/>
              <a:t>삽입 어구로 표시된 논평 등</a:t>
            </a:r>
            <a:endParaRPr lang="en-US" altLang="ko-KR" dirty="0"/>
          </a:p>
          <a:p>
            <a:pPr lvl="1"/>
            <a:r>
              <a:rPr lang="ko-KR" altLang="en-US" dirty="0"/>
              <a:t>페이지의 오른쪽이나 왼쪽에 주로 배치</a:t>
            </a:r>
            <a:endParaRPr lang="en-US" altLang="ko-KR" dirty="0"/>
          </a:p>
          <a:p>
            <a:r>
              <a:rPr lang="en-US" altLang="ko-KR" dirty="0"/>
              <a:t>&lt;footer&gt;</a:t>
            </a:r>
          </a:p>
          <a:p>
            <a:pPr lvl="1"/>
            <a:r>
              <a:rPr lang="ko-KR" altLang="en-US" dirty="0"/>
              <a:t>꼬리말 영역</a:t>
            </a:r>
            <a:r>
              <a:rPr lang="en-US" altLang="ko-KR" dirty="0"/>
              <a:t>, </a:t>
            </a:r>
            <a:r>
              <a:rPr lang="ko-KR" altLang="en-US" dirty="0"/>
              <a:t>주로 저자나 저작권 정보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문서의 모양은 구조와 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en-US" altLang="ko-KR" dirty="0"/>
              <a:t>&lt;header&gt;,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/>
              <a:t>위치와 색</a:t>
            </a:r>
            <a:r>
              <a:rPr lang="en-US" altLang="ko-KR" dirty="0"/>
              <a:t>, </a:t>
            </a:r>
            <a:r>
              <a:rPr lang="ko-KR" altLang="en-US" dirty="0"/>
              <a:t>모양이 자동으로 결정되는 것이 아님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개발자가 </a:t>
            </a:r>
            <a:r>
              <a:rPr lang="en-US" altLang="ko-KR" dirty="0"/>
              <a:t>CSS3</a:t>
            </a:r>
            <a:r>
              <a:rPr lang="ko-KR" altLang="en-US" dirty="0"/>
              <a:t>를 이용하여 직접 위치와 색</a:t>
            </a:r>
            <a:r>
              <a:rPr lang="en-US" altLang="ko-KR" dirty="0"/>
              <a:t>, </a:t>
            </a:r>
            <a:r>
              <a:rPr lang="ko-KR" altLang="en-US" dirty="0"/>
              <a:t>모양을 지정해야 함</a:t>
            </a:r>
            <a:endParaRPr lang="en-US" altLang="ko-KR" dirty="0"/>
          </a:p>
          <a:p>
            <a:pPr lvl="2"/>
            <a:r>
              <a:rPr lang="ko-KR" altLang="en-US" dirty="0"/>
              <a:t>예제 </a:t>
            </a:r>
            <a:r>
              <a:rPr lang="en-US" altLang="ko-KR" dirty="0"/>
              <a:t>3-1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91" y="2708920"/>
            <a:ext cx="2665080" cy="24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/>
              <a:t>	</a:t>
            </a:r>
            <a:r>
              <a:rPr lang="nb-NO" altLang="ko-KR" sz="1200" b="1" dirty="0"/>
              <a:t>&lt;nav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html,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background: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>
                <a:solidFill>
                  <a:schemeClr val="tx1"/>
                </a:solidFill>
              </a:rPr>
              <a:t>CSS3 </a:t>
            </a:r>
            <a:r>
              <a:rPr lang="ko-KR" altLang="en-US" sz="1000" dirty="0" err="1">
                <a:solidFill>
                  <a:schemeClr val="tx1"/>
                </a:solidFill>
              </a:rPr>
              <a:t>스트일</a:t>
            </a:r>
            <a:r>
              <a:rPr lang="ko-KR" altLang="en-US" sz="1000" dirty="0">
                <a:solidFill>
                  <a:schemeClr val="tx1"/>
                </a:solidFill>
              </a:rPr>
              <a:t> 시트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각 영역의 색과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>
                <a:solidFill>
                  <a:schemeClr val="tx1"/>
                </a:solidFill>
              </a:rPr>
              <a:t>fig3-04.html, fig3-05.html, fig3-06.html</a:t>
            </a:r>
            <a:r>
              <a:rPr lang="ko-KR" altLang="en-US" sz="1000" dirty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12579</TotalTime>
  <Words>6177</Words>
  <Application>Microsoft Office PowerPoint</Application>
  <PresentationFormat>화면 슬라이드 쇼(4:3)</PresentationFormat>
  <Paragraphs>1028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일반적인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시맨틱 태그 사례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최 수열</cp:lastModifiedBy>
  <cp:revision>475</cp:revision>
  <dcterms:created xsi:type="dcterms:W3CDTF">2011-08-27T14:53:28Z</dcterms:created>
  <dcterms:modified xsi:type="dcterms:W3CDTF">2021-10-31T12:59:23Z</dcterms:modified>
</cp:coreProperties>
</file>